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8" r:id="rId10"/>
    <p:sldId id="264" r:id="rId11"/>
    <p:sldId id="265" r:id="rId12"/>
    <p:sldId id="269" r:id="rId13"/>
    <p:sldId id="270" r:id="rId14"/>
    <p:sldId id="271" r:id="rId15"/>
    <p:sldId id="273" r:id="rId16"/>
    <p:sldId id="274" r:id="rId17"/>
    <p:sldId id="272" r:id="rId18"/>
    <p:sldId id="275" r:id="rId19"/>
    <p:sldId id="277" r:id="rId20"/>
    <p:sldId id="278" r:id="rId21"/>
    <p:sldId id="266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9A1"/>
    <a:srgbClr val="000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131" autoAdjust="0"/>
    <p:restoredTop sz="94660"/>
  </p:normalViewPr>
  <p:slideViewPr>
    <p:cSldViewPr>
      <p:cViewPr>
        <p:scale>
          <a:sx n="70" d="100"/>
          <a:sy n="70" d="100"/>
        </p:scale>
        <p:origin x="-1152" y="-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9F38E-A28F-4856-8877-44821A3DED2E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080FD-0372-4968-BC73-301B35763E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9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080FD-0372-4968-BC73-301B35763E0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82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080FD-0372-4968-BC73-301B35763E0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07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080FD-0372-4968-BC73-301B35763E0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947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080FD-0372-4968-BC73-301B35763E0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9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1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72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84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8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96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50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69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71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91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15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81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35BFB-5F7E-4166-9B86-BDFA4EF01AE8}" type="datetimeFigureOut">
              <a:rPr lang="en-GB" smtClean="0"/>
              <a:t>29/04/2014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D81A1-4A69-4743-ABAB-D0F7395A4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08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slide" Target="slide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jpeg"/><Relationship Id="rId7" Type="http://schemas.openxmlformats.org/officeDocument/2006/relationships/slide" Target="slide2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2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hyperlink" Target="https://www.google.co.uk/maps/@39.3938447,-82.2858541,15z/data=!5m1!1e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slide" Target="slide4.xml"/><Relationship Id="rId5" Type="http://schemas.openxmlformats.org/officeDocument/2006/relationships/hyperlink" Target="https://www.google.co.uk/maps/@39.4314215,-82.1456449,15z/data=!5m1!1e4" TargetMode="External"/><Relationship Id="rId10" Type="http://schemas.openxmlformats.org/officeDocument/2006/relationships/image" Target="../media/image25.png"/><Relationship Id="rId4" Type="http://schemas.openxmlformats.org/officeDocument/2006/relationships/slide" Target="slide18.xml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www.google.co.uk/maps/@39.6869752,-121.2728367,13z/data=!5m1!1e4" TargetMode="External"/><Relationship Id="rId4" Type="http://schemas.openxmlformats.org/officeDocument/2006/relationships/slide" Target="slide18.xml"/><Relationship Id="rId9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google.com/maps/@38.5846233,-77.3906909,15z/data=!5m1!1e4?hl=en" TargetMode="External"/><Relationship Id="rId4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slide" Target="slide1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9.png"/><Relationship Id="rId7" Type="http://schemas.openxmlformats.org/officeDocument/2006/relationships/slide" Target="slide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slide" Target="slide3.xml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8.xml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9.png"/><Relationship Id="rId5" Type="http://schemas.openxmlformats.org/officeDocument/2006/relationships/slide" Target="slide15.xml"/><Relationship Id="rId10" Type="http://schemas.openxmlformats.org/officeDocument/2006/relationships/image" Target="../media/image6.png"/><Relationship Id="rId4" Type="http://schemas.openxmlformats.org/officeDocument/2006/relationships/slide" Target="slide1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" y="332656"/>
            <a:ext cx="9144000" cy="1137369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extraction of channel heads from high resolution topographic data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858" y="1628800"/>
            <a:ext cx="8568952" cy="1512168"/>
          </a:xfrm>
          <a:ln>
            <a:noFill/>
          </a:ln>
        </p:spPr>
        <p:txBody>
          <a:bodyPr>
            <a:noAutofit/>
          </a:bodyPr>
          <a:lstStyle/>
          <a:p>
            <a:r>
              <a:rPr lang="en-GB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Fiona Clubb</a:t>
            </a:r>
            <a:r>
              <a:rPr lang="en-GB" sz="2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Simon Mudd</a:t>
            </a:r>
            <a:r>
              <a:rPr lang="en-GB" sz="2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GB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David Milodowski</a:t>
            </a:r>
            <a:r>
              <a:rPr lang="en-GB" sz="2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Martin Hurst</a:t>
            </a:r>
            <a:r>
              <a:rPr lang="en-GB" sz="2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Louise Slater</a:t>
            </a:r>
            <a:r>
              <a:rPr lang="en-GB" sz="2400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745" y="5992020"/>
            <a:ext cx="4491491" cy="82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4048" y="5929312"/>
            <a:ext cx="4068762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19076" y="3462034"/>
            <a:ext cx="8001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Edinburgh </a:t>
            </a:r>
            <a:endParaRPr lang="en-GB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400" b="1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British </a:t>
            </a: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Geological </a:t>
            </a: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 </a:t>
            </a:r>
            <a:r>
              <a:rPr lang="en-GB" sz="2400" b="1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St Andrews</a:t>
            </a:r>
            <a:endParaRPr lang="en-GB" sz="2400" b="1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b="1" dirty="0"/>
          </a:p>
        </p:txBody>
      </p:sp>
      <p:sp>
        <p:nvSpPr>
          <p:cNvPr id="9" name="Action Button: Forward or Next 8">
            <a:hlinkClick r:id="" action="ppaction://hlinkshowjump?jump=nextslide" highlightClick="1"/>
          </p:cNvPr>
          <p:cNvSpPr/>
          <p:nvPr/>
        </p:nvSpPr>
        <p:spPr>
          <a:xfrm>
            <a:off x="8388424" y="5651948"/>
            <a:ext cx="504056" cy="34007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9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3"/>
            <a:ext cx="9271000" cy="126875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3500" y="131391"/>
            <a:ext cx="9144000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ainage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xtraction by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dentifying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hannel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eads (DrEICH)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ction Button: Home 12">
            <a:hlinkClick r:id="rId4" action="ppaction://hlinksldjump" highlightClick="1"/>
          </p:cNvPr>
          <p:cNvSpPr/>
          <p:nvPr/>
        </p:nvSpPr>
        <p:spPr>
          <a:xfrm>
            <a:off x="8712460" y="6395447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834955" y="6401957"/>
            <a:ext cx="2859604" cy="36933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Sensitivity analysis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ction Button: Forward or Next 14">
            <a:hlinkClick r:id="" action="ppaction://hlinkshowjump?jump=nextslide" highlightClick="1"/>
          </p:cNvPr>
          <p:cNvSpPr/>
          <p:nvPr/>
        </p:nvSpPr>
        <p:spPr>
          <a:xfrm>
            <a:off x="8002451" y="6423593"/>
            <a:ext cx="504056" cy="28803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7"/>
          <a:stretch/>
        </p:blipFill>
        <p:spPr bwMode="auto">
          <a:xfrm>
            <a:off x="173063" y="1268760"/>
            <a:ext cx="4277957" cy="429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32204" y="4942526"/>
            <a:ext cx="4258044" cy="138499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drainage network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catchment of Indian Creek field site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circles indicate field-mapped channel heads. Drainage network predicted by DrEICH algorithm shown in red.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Click here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comparison with other methods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5555590"/>
            <a:ext cx="4277957" cy="1169551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mapped and predicted channel heads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Grey shading indicates predicted channel heads upstream of the mapped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Click here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comparison with other methods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32204" y="1268760"/>
            <a:ext cx="4258044" cy="3673766"/>
            <a:chOff x="4832204" y="1340768"/>
            <a:chExt cx="4258044" cy="367376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79" r="54383" b="12124"/>
            <a:stretch/>
          </p:blipFill>
          <p:spPr bwMode="auto">
            <a:xfrm>
              <a:off x="4832204" y="1340768"/>
              <a:ext cx="4258044" cy="367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1887335"/>
              <a:ext cx="1008112" cy="461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3635896" y="6557788"/>
            <a:ext cx="1195564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 flipV="1">
            <a:off x="4831460" y="6567609"/>
            <a:ext cx="360868" cy="17484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ction Button: Back or Previous 20">
            <a:hlinkClick r:id="" action="ppaction://hlinkshowjump?jump=previousslide" highlightClick="1"/>
          </p:cNvPr>
          <p:cNvSpPr/>
          <p:nvPr/>
        </p:nvSpPr>
        <p:spPr>
          <a:xfrm>
            <a:off x="5236666" y="6413920"/>
            <a:ext cx="542875" cy="33519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3"/>
            <a:ext cx="9271000" cy="126875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500" y="131391"/>
            <a:ext cx="9144000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ainage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xtraction by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dentifying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hannel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eads (DrEICH)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1412776"/>
            <a:ext cx="1944216" cy="5078313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</a:t>
            </a:r>
          </a:p>
          <a:p>
            <a:endParaRPr lang="en-GB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effect does varying the user-defined parameters have on the results?</a:t>
            </a:r>
          </a:p>
          <a:p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Creek field site: </a:t>
            </a:r>
            <a:r>
              <a:rPr lang="en-GB" sz="1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m/n</a:t>
            </a:r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 changed from 0.525 to 0.425 and 0.625</a:t>
            </a:r>
          </a:p>
          <a:p>
            <a:endParaRPr lang="en-GB" sz="17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DrEICH algorithm is insensitive to changing </a:t>
            </a:r>
            <a:r>
              <a:rPr lang="en-GB" sz="17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m/n</a:t>
            </a:r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value</a:t>
            </a:r>
            <a:endParaRPr lang="en-GB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81" y="1412776"/>
            <a:ext cx="6778178" cy="505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45025" y="1513359"/>
            <a:ext cx="2096740" cy="46805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ction Button: Home 9">
            <a:hlinkClick r:id="rId5" action="ppaction://hlinksldjump" highlightClick="1"/>
          </p:cNvPr>
          <p:cNvSpPr/>
          <p:nvPr/>
        </p:nvSpPr>
        <p:spPr>
          <a:xfrm>
            <a:off x="8695171" y="6510917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028384" y="6534497"/>
            <a:ext cx="542875" cy="33519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220072" y="6534497"/>
            <a:ext cx="1187863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516216" y="6705842"/>
            <a:ext cx="1368152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73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"/>
            <a:ext cx="9271000" cy="10527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4402" y="-84633"/>
            <a:ext cx="6582196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2.0: Methodology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504" y="1112897"/>
                <a:ext cx="3182218" cy="5755422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MATLAB-based software developed by </a:t>
                </a:r>
                <a:r>
                  <a:rPr lang="en-GB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Passlacqua</a:t>
                </a: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et al. (2010)</a:t>
                </a:r>
                <a:endPara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Smooths</a:t>
                </a: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DEM using a non-linear diffusion equation: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GB" sz="16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GB" sz="1600" i="1"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GB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𝑥</m:t>
                          </m:r>
                          <m:r>
                            <a:rPr lang="en-GB" sz="1600" i="1">
                              <a:latin typeface="Cambria Math"/>
                            </a:rPr>
                            <m:t>,</m:t>
                          </m:r>
                          <m:r>
                            <a:rPr lang="en-GB" sz="1600" i="1">
                              <a:latin typeface="Cambria Math"/>
                            </a:rPr>
                            <m:t>𝑦</m:t>
                          </m:r>
                          <m:r>
                            <a:rPr lang="en-GB" sz="1600" i="1">
                              <a:latin typeface="Cambria Math"/>
                            </a:rPr>
                            <m:t>,</m:t>
                          </m:r>
                          <m:r>
                            <a:rPr lang="en-GB" sz="1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GB" sz="1600" i="1">
                          <a:latin typeface="Cambria Math"/>
                        </a:rPr>
                        <m:t>= </m:t>
                      </m:r>
                      <m:r>
                        <a:rPr lang="en-GB" sz="1600" i="1">
                          <a:latin typeface="Cambria Math"/>
                        </a:rPr>
                        <m:t>𝛻</m:t>
                      </m:r>
                      <m:r>
                        <a:rPr lang="en-GB" sz="1600" i="1">
                          <a:latin typeface="Cambria Math"/>
                        </a:rPr>
                        <m:t> .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6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/>
                                    </a:rPr>
                                    <m:t>𝛻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GB" sz="1600" i="1">
                              <a:latin typeface="Cambria Math"/>
                            </a:rPr>
                            <m:t>𝛻</m:t>
                          </m:r>
                          <m:r>
                            <a:rPr lang="en-GB" sz="160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sz="1600" dirty="0" smtClean="0">
                  <a:latin typeface="Times New Roman" panose="02020603050405020304" pitchFamily="18" charset="0"/>
                </a:endParaRPr>
              </a:p>
              <a:p>
                <a:endParaRPr lang="en-GB" sz="1600" dirty="0" smtClean="0">
                  <a:latin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z(</a:t>
                </a:r>
                <a:r>
                  <a:rPr lang="en-GB" sz="16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x,y,t</a:t>
                </a:r>
                <a:r>
                  <a:rPr lang="en-GB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the </a:t>
                </a:r>
                <a:r>
                  <a: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elevation at the location </a:t>
                </a:r>
                <a:r>
                  <a:rPr lang="en-GB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GB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at time </a:t>
                </a:r>
                <a:r>
                  <a:rPr lang="en-GB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∇z</a:t>
                </a:r>
                <a:r>
                  <a: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gradient</a:t>
                </a:r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p(∇z)</a:t>
                </a:r>
                <a:r>
                  <a: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edge-stopping function, which prevents diffusion across channel boundaries </a:t>
                </a:r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Uses a contour curvature threshold to identify channel heads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Links disconnected channel segments using a contributing area threshold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Five user-defined parameters required overall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12897"/>
                <a:ext cx="3182218" cy="5755422"/>
              </a:xfrm>
              <a:prstGeom prst="rect">
                <a:avLst/>
              </a:prstGeom>
              <a:blipFill rotWithShape="1">
                <a:blip r:embed="rId3"/>
                <a:stretch>
                  <a:fillRect l="-1149" t="-318" b="-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267619"/>
            <a:ext cx="5735935" cy="429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635896" y="1484784"/>
            <a:ext cx="3600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ction Button: Home 9">
            <a:hlinkClick r:id="rId5" action="ppaction://hlinksldjump" highlightClick="1"/>
          </p:cNvPr>
          <p:cNvSpPr/>
          <p:nvPr/>
        </p:nvSpPr>
        <p:spPr>
          <a:xfrm>
            <a:off x="8695171" y="6394616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716872" y="6394616"/>
            <a:ext cx="2859604" cy="36933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2.0 results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ction Button: Forward or Next 11">
            <a:hlinkClick r:id="" action="ppaction://hlinkshowjump?jump=nextslide" highlightClick="1"/>
          </p:cNvPr>
          <p:cNvSpPr/>
          <p:nvPr/>
        </p:nvSpPr>
        <p:spPr>
          <a:xfrm>
            <a:off x="7941406" y="6432887"/>
            <a:ext cx="504056" cy="28803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419871" y="5690354"/>
            <a:ext cx="5735935" cy="64633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Contour curvature threshold illustrated above used by both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2.0 and Pelletier (2013)</a:t>
            </a:r>
          </a:p>
        </p:txBody>
      </p:sp>
      <p:sp>
        <p:nvSpPr>
          <p:cNvPr id="15" name="Action Button: Back or Previous 14">
            <a:hlinkClick r:id="rId5" action="ppaction://hlinksldjump" highlightClick="1"/>
          </p:cNvPr>
          <p:cNvSpPr/>
          <p:nvPr/>
        </p:nvSpPr>
        <p:spPr>
          <a:xfrm>
            <a:off x="5076056" y="6418196"/>
            <a:ext cx="542875" cy="33519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398154" y="6488668"/>
            <a:ext cx="1195564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4593718" y="6585911"/>
            <a:ext cx="360868" cy="8742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4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"/>
            <a:ext cx="9271000" cy="10527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66268" y="-84633"/>
            <a:ext cx="4896544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2.0: Results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1" y="1124744"/>
            <a:ext cx="4435029" cy="430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76" y="1124744"/>
            <a:ext cx="4315276" cy="38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25476" y="5059050"/>
            <a:ext cx="4311796" cy="138499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drainage network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catchment of Indian Creek field site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circles indicate field-mapped channel heads. Drainage network predicted by </a:t>
            </a:r>
            <a:r>
              <a:rPr lang="en-GB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2.0 shown in blue.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Click here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comparison with other methods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661" y="5489938"/>
            <a:ext cx="4435029" cy="954107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mapped and predicted channel heads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Grey shading indicates predicted channel heads upstream of the mapped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Click here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comparison with other methods</a:t>
            </a:r>
          </a:p>
        </p:txBody>
      </p:sp>
      <p:sp>
        <p:nvSpPr>
          <p:cNvPr id="12" name="Action Button: Home 11">
            <a:hlinkClick r:id="rId7" action="ppaction://hlinksldjump" highlightClick="1"/>
          </p:cNvPr>
          <p:cNvSpPr/>
          <p:nvPr/>
        </p:nvSpPr>
        <p:spPr>
          <a:xfrm>
            <a:off x="8697788" y="6503032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744844" y="6516052"/>
            <a:ext cx="2859604" cy="36933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Sensitivity analysis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ction Button: Forward or Next 13">
            <a:hlinkClick r:id="" action="ppaction://hlinkshowjump?jump=nextslide" highlightClick="1"/>
          </p:cNvPr>
          <p:cNvSpPr/>
          <p:nvPr/>
        </p:nvSpPr>
        <p:spPr>
          <a:xfrm>
            <a:off x="7956376" y="6550192"/>
            <a:ext cx="504056" cy="28803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ction Button: Back or Previous 14">
            <a:hlinkClick r:id="" action="ppaction://hlinkshowjump?jump=previousslide" highlightClick="1"/>
          </p:cNvPr>
          <p:cNvSpPr/>
          <p:nvPr/>
        </p:nvSpPr>
        <p:spPr>
          <a:xfrm>
            <a:off x="5076056" y="6530467"/>
            <a:ext cx="542875" cy="33519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878971" y="6527459"/>
            <a:ext cx="1195564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185787" y="6691208"/>
            <a:ext cx="857505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28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"/>
            <a:ext cx="9271000" cy="10527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6634" y="-74016"/>
            <a:ext cx="6977732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2.0: Sensitivity Analysis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5"/>
            <a:ext cx="6826854" cy="509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55776" y="1484784"/>
            <a:ext cx="2096740" cy="4752528"/>
          </a:xfrm>
          <a:prstGeom prst="rect">
            <a:avLst/>
          </a:prstGeom>
          <a:noFill/>
          <a:ln w="31750">
            <a:solidFill>
              <a:srgbClr val="000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79512" y="1412776"/>
            <a:ext cx="1944216" cy="5093702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</a:t>
            </a:r>
          </a:p>
          <a:p>
            <a:endParaRPr lang="en-GB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effect does varying the user-defined parameters have on the results?</a:t>
            </a:r>
          </a:p>
          <a:p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Creek field site: contributing area threshold changed from 3000 m</a:t>
            </a:r>
            <a:r>
              <a:rPr lang="en-GB" sz="17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1000 m</a:t>
            </a:r>
            <a:r>
              <a:rPr lang="en-GB" sz="17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5000 m</a:t>
            </a:r>
            <a:r>
              <a:rPr lang="en-GB" sz="17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7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GB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GeoNet</a:t>
            </a:r>
            <a:r>
              <a:rPr lang="en-GB" sz="17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 sensitive to changing the area threshold</a:t>
            </a:r>
            <a:endParaRPr lang="en-GB" sz="1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ction Button: Home 9">
            <a:hlinkClick r:id="rId4" action="ppaction://hlinksldjump" highlightClick="1"/>
          </p:cNvPr>
          <p:cNvSpPr/>
          <p:nvPr/>
        </p:nvSpPr>
        <p:spPr>
          <a:xfrm>
            <a:off x="8695152" y="6515327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090234" y="6547918"/>
            <a:ext cx="542875" cy="33519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796136" y="6547918"/>
            <a:ext cx="1195564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92280" y="6706503"/>
            <a:ext cx="864924" cy="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2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"/>
            <a:ext cx="9271000" cy="10527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6634" y="-74016"/>
            <a:ext cx="6977732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Pelletier (2013): Methodology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267619"/>
            <a:ext cx="5735935" cy="429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19871" y="5690354"/>
            <a:ext cx="5735935" cy="64633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Contour curvature threshold illustrated above used by both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2.0 and Pelletier (2013)</a:t>
            </a:r>
          </a:p>
        </p:txBody>
      </p:sp>
      <p:sp>
        <p:nvSpPr>
          <p:cNvPr id="9" name="Action Button: Home 8">
            <a:hlinkClick r:id="rId4" action="ppaction://hlinksldjump" highlightClick="1"/>
          </p:cNvPr>
          <p:cNvSpPr/>
          <p:nvPr/>
        </p:nvSpPr>
        <p:spPr>
          <a:xfrm>
            <a:off x="8695171" y="6394616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716872" y="6394616"/>
            <a:ext cx="2859604" cy="36933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Pelletier (2013) results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7941406" y="6432887"/>
            <a:ext cx="504056" cy="28803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7504" y="1268760"/>
                <a:ext cx="3182218" cy="557197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Contour curvature technique developed by Pelletier (2013)</a:t>
                </a:r>
              </a:p>
              <a:p>
                <a:endPara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Uses an Optimal Wiener Filter to remove micro-topographic noise from the landscape before finding channel heads: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/>
                        </a:rPr>
                        <m:t>𝛷</m:t>
                      </m:r>
                      <m:d>
                        <m:dPr>
                          <m:ctrlPr>
                            <a:rPr lang="en-GB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GB" sz="16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/>
                                    </a:rPr>
                                    <m:t>𝐻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/>
                                    </a:rPr>
                                    <m:t>𝐻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>
                              <a:latin typeface="Cambria Math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sz="1600" dirty="0" smtClean="0">
                  <a:latin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latin typeface="Cambria Math"/>
                              </a:rPr>
                              <m:t>𝐻</m:t>
                            </m:r>
                            <m:r>
                              <a:rPr lang="en-GB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1600" i="1">
                                <a:latin typeface="Cambria Math"/>
                              </a:rPr>
                              <m:t>𝑣</m:t>
                            </m:r>
                            <m:r>
                              <a:rPr lang="en-GB" sz="1600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GB" sz="16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power-law radially averaged spectrum which characterises the large scale valley morphology</a:t>
                </a:r>
                <a:endParaRPr lang="en-GB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latin typeface="Cambria Math"/>
                              </a:rPr>
                              <m:t>𝑁</m:t>
                            </m:r>
                            <m:r>
                              <a:rPr lang="en-GB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1600" i="1">
                                <a:latin typeface="Cambria Math"/>
                              </a:rPr>
                              <m:t>𝑣</m:t>
                            </m:r>
                            <m:r>
                              <a:rPr lang="en-GB" sz="1600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GB" sz="16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a flat power spectrum with equal power at all frequencies, characterising the white noise </a:t>
                </a: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Contour threshold of 0.1 m</a:t>
                </a:r>
                <a:r>
                  <a:rPr lang="en-GB" sz="16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GB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used to identify the start of the fluvial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268760"/>
                <a:ext cx="3182218" cy="5571975"/>
              </a:xfrm>
              <a:prstGeom prst="rect">
                <a:avLst/>
              </a:prstGeom>
              <a:blipFill rotWithShape="1">
                <a:blip r:embed="rId5"/>
                <a:stretch>
                  <a:fillRect l="-1149" t="-328" r="-2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ction Button: Back or Previous 12">
            <a:hlinkClick r:id="rId4" action="ppaction://hlinksldjump" highlightClick="1"/>
          </p:cNvPr>
          <p:cNvSpPr/>
          <p:nvPr/>
        </p:nvSpPr>
        <p:spPr>
          <a:xfrm>
            <a:off x="5076056" y="6418196"/>
            <a:ext cx="542875" cy="33519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398154" y="6488668"/>
            <a:ext cx="1195564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4593718" y="6585911"/>
            <a:ext cx="360868" cy="8742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8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"/>
            <a:ext cx="9271000" cy="10527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6634" y="-74016"/>
            <a:ext cx="6977732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Pelletier (2013): Results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9" y="1069455"/>
            <a:ext cx="442332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7419" y="5677966"/>
            <a:ext cx="4427046" cy="954107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mapped and predicted channel heads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Grey shading indicates predicted channel heads upstream of the mapped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Click here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comparison with other methods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52" y="1069455"/>
            <a:ext cx="4293619" cy="384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80650" y="4921820"/>
            <a:ext cx="4280621" cy="1384995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drainage network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catchment of Indian Creek field site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circles indicate field-mapped channel heads. Drainage network predicted by Pelletier (2013) shown in purple.</a:t>
            </a:r>
          </a:p>
          <a:p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Click here 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comparison with other methods</a:t>
            </a:r>
          </a:p>
        </p:txBody>
      </p:sp>
      <p:sp>
        <p:nvSpPr>
          <p:cNvPr id="14" name="Action Button: Home 13">
            <a:hlinkClick r:id="rId8" action="ppaction://hlinksldjump" highlightClick="1"/>
          </p:cNvPr>
          <p:cNvSpPr/>
          <p:nvPr/>
        </p:nvSpPr>
        <p:spPr>
          <a:xfrm>
            <a:off x="8697788" y="6503032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744844" y="6516052"/>
            <a:ext cx="2859604" cy="36933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Sensitivity analysis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7956376" y="6550192"/>
            <a:ext cx="504056" cy="28803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5148064" y="6535324"/>
            <a:ext cx="542875" cy="33519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707904" y="6500969"/>
            <a:ext cx="1195564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87196" y="6710609"/>
            <a:ext cx="360868" cy="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3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"/>
            <a:ext cx="9271000" cy="105273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6634" y="-74016"/>
            <a:ext cx="6977732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Pelletier: Sensitivity Analysis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6778178" cy="505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51724" y="1513359"/>
            <a:ext cx="2096740" cy="4680520"/>
          </a:xfrm>
          <a:prstGeom prst="rect">
            <a:avLst/>
          </a:prstGeom>
          <a:noFill/>
          <a:ln w="31750">
            <a:solidFill>
              <a:srgbClr val="7659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79512" y="1412776"/>
            <a:ext cx="1944216" cy="5016758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</a:t>
            </a:r>
          </a:p>
          <a:p>
            <a:endParaRPr lang="en-GB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effect does varying the user-defined parameters have on the results?</a:t>
            </a: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Creek field site: contour curvature threshold changed from 0.1 m</a:t>
            </a:r>
            <a:r>
              <a:rPr lang="en-GB" sz="1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multiples of the standard deviation of the curvature</a:t>
            </a:r>
          </a:p>
          <a:p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Pelletier (2013) is sensitive to changing the curvature threshold</a:t>
            </a:r>
          </a:p>
          <a:p>
            <a:pPr marL="285750" indent="-285750">
              <a:buFont typeface="Wingdings"/>
              <a:buChar char="à"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ction Button: Home 9">
            <a:hlinkClick r:id="rId4" action="ppaction://hlinksldjump" highlightClick="1"/>
          </p:cNvPr>
          <p:cNvSpPr/>
          <p:nvPr/>
        </p:nvSpPr>
        <p:spPr>
          <a:xfrm>
            <a:off x="8697788" y="6503032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028384" y="6526612"/>
            <a:ext cx="542875" cy="33519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68144" y="6526612"/>
            <a:ext cx="1195564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64288" y="6673334"/>
            <a:ext cx="716240" cy="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9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3938"/>
            <a:ext cx="9182332" cy="6886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" y="1316827"/>
            <a:ext cx="3329298" cy="457211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total of 167 channel heads were mapped at 5 field sites across the USA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Creek, Ohio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 Bailey Run, Ohio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Cascade Ridge, Feather River, California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Bald Rock Basin, Feather River, California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Piedmont, Virginia (data made publicly available by Julian et al., 2012)</a:t>
            </a:r>
          </a:p>
          <a:p>
            <a:pPr marL="457200" indent="-457200">
              <a:buAutoNum type="alphaLcParenR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 LiDAR-generated DEMs were available for each field site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903" r="2020" b="6578"/>
          <a:stretch/>
        </p:blipFill>
        <p:spPr>
          <a:xfrm>
            <a:off x="3329298" y="1314545"/>
            <a:ext cx="5853033" cy="4574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23938"/>
            <a:ext cx="9182332" cy="134076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0200" y="1"/>
            <a:ext cx="9116466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sites and channel head mapping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hlinkClick r:id="rId4" action="ppaction://hlinksldjump"/>
          </p:cNvPr>
          <p:cNvSpPr txBox="1"/>
          <p:nvPr/>
        </p:nvSpPr>
        <p:spPr>
          <a:xfrm>
            <a:off x="7512471" y="2173270"/>
            <a:ext cx="5760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5856" y="2495118"/>
            <a:ext cx="5760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C+D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2646" y="3254496"/>
            <a:ext cx="5760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5534" y="312040"/>
            <a:ext cx="8820472" cy="61926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 b="16873"/>
          <a:stretch/>
        </p:blipFill>
        <p:spPr>
          <a:xfrm>
            <a:off x="502352" y="646444"/>
            <a:ext cx="2633335" cy="2368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b="16250"/>
          <a:stretch/>
        </p:blipFill>
        <p:spPr>
          <a:xfrm>
            <a:off x="328847" y="3372626"/>
            <a:ext cx="3091025" cy="2335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10200" y="312040"/>
            <a:ext cx="341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 Bailey Run, Ohio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32" y="3003671"/>
            <a:ext cx="341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Creek, Ohio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6327" y="-27847"/>
            <a:ext cx="379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images to open Google Maps</a:t>
            </a:r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345379" y="369439"/>
            <a:ext cx="4384594" cy="6042024"/>
            <a:chOff x="4139224" y="758538"/>
            <a:chExt cx="4357209" cy="63252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" t="2452" r="2820"/>
            <a:stretch/>
          </p:blipFill>
          <p:spPr>
            <a:xfrm>
              <a:off x="4139224" y="758538"/>
              <a:ext cx="4357209" cy="31750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8" t="3318" r="3498"/>
            <a:stretch/>
          </p:blipFill>
          <p:spPr>
            <a:xfrm>
              <a:off x="4139224" y="3902901"/>
              <a:ext cx="4357208" cy="3180894"/>
            </a:xfrm>
            <a:prstGeom prst="rect">
              <a:avLst/>
            </a:prstGeom>
          </p:spPr>
        </p:pic>
      </p:grpSp>
      <p:cxnSp>
        <p:nvCxnSpPr>
          <p:cNvPr id="23" name="Straight Arrow Connector 22"/>
          <p:cNvCxnSpPr/>
          <p:nvPr/>
        </p:nvCxnSpPr>
        <p:spPr>
          <a:xfrm>
            <a:off x="3329299" y="1823496"/>
            <a:ext cx="792088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63888" y="4814319"/>
            <a:ext cx="66656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-14053" y="5949798"/>
            <a:ext cx="2209789" cy="92333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map of field sites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ction Button: Back or Previous 24">
            <a:hlinkClick r:id="rId11" action="ppaction://hlinksldjump" highlightClick="1"/>
          </p:cNvPr>
          <p:cNvSpPr/>
          <p:nvPr/>
        </p:nvSpPr>
        <p:spPr>
          <a:xfrm>
            <a:off x="875201" y="6294857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834989" y="5675138"/>
            <a:ext cx="3510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 circles: field mapped channel heads</a:t>
            </a:r>
          </a:p>
          <a:p>
            <a:pPr algn="r"/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Blue: low slopes</a:t>
            </a:r>
          </a:p>
          <a:p>
            <a:pPr algn="r"/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Red: high slopes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8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3938"/>
            <a:ext cx="9182332" cy="6886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" y="1316827"/>
            <a:ext cx="3329298" cy="457211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total of 167 channel heads were mapped at 5 field sites across the USA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Creek, Ohio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 Bailey Run, Ohio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Cascade Ridge, Feather River, California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Bald Rock Basin, Feather River, California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Piedmont, Virginia (data made publicly available by Julian et al., 2012)</a:t>
            </a:r>
          </a:p>
          <a:p>
            <a:pPr marL="457200" indent="-457200">
              <a:buAutoNum type="alphaLcParenR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 LiDAR-generated DEMs were available for each field site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903" r="2020" b="6578"/>
          <a:stretch/>
        </p:blipFill>
        <p:spPr>
          <a:xfrm>
            <a:off x="3329298" y="1314545"/>
            <a:ext cx="5853033" cy="4574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23938"/>
            <a:ext cx="9182332" cy="134076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0200" y="1"/>
            <a:ext cx="9116466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sites and channel head mapping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hlinkClick r:id="rId4" action="ppaction://hlinksldjump"/>
          </p:cNvPr>
          <p:cNvSpPr txBox="1"/>
          <p:nvPr/>
        </p:nvSpPr>
        <p:spPr>
          <a:xfrm>
            <a:off x="7512471" y="2173270"/>
            <a:ext cx="5760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5856" y="2495118"/>
            <a:ext cx="5760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C+D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2646" y="3254496"/>
            <a:ext cx="5760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5534" y="312040"/>
            <a:ext cx="8820472" cy="61926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95275" y="384834"/>
            <a:ext cx="4100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Feather River, California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741"/>
          <a:stretch/>
        </p:blipFill>
        <p:spPr>
          <a:xfrm>
            <a:off x="323528" y="938485"/>
            <a:ext cx="3417640" cy="3888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43179" y="4848688"/>
            <a:ext cx="3417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image to open Google Maps</a:t>
            </a:r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t="4299" r="2712" b="3167"/>
          <a:stretch/>
        </p:blipFill>
        <p:spPr>
          <a:xfrm>
            <a:off x="4313261" y="358738"/>
            <a:ext cx="4387417" cy="307119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2434249" y="1772816"/>
            <a:ext cx="1777711" cy="40045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4643" r="3442" b="3882"/>
          <a:stretch/>
        </p:blipFill>
        <p:spPr>
          <a:xfrm>
            <a:off x="4313260" y="3408384"/>
            <a:ext cx="4387417" cy="3061201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7584" y="4653136"/>
            <a:ext cx="331236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4986" y="5473438"/>
            <a:ext cx="3510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 circles: field mapped channel heads</a:t>
            </a:r>
          </a:p>
          <a:p>
            <a:pPr algn="r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Blue: low slopes</a:t>
            </a:r>
          </a:p>
          <a:p>
            <a:pPr algn="r"/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Red: high slopes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4053" y="5949798"/>
            <a:ext cx="2209789" cy="92333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map of field sites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ction Button: Back or Previous 22">
            <a:hlinkClick r:id="rId9" action="ppaction://hlinksldjump" highlightClick="1"/>
          </p:cNvPr>
          <p:cNvSpPr/>
          <p:nvPr/>
        </p:nvSpPr>
        <p:spPr>
          <a:xfrm>
            <a:off x="875201" y="6294857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75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3"/>
            <a:ext cx="9271000" cy="155678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500" y="104857"/>
            <a:ext cx="9207500" cy="134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ainage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xtraction by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dentifying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hannel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eads (</a:t>
            </a:r>
            <a:r>
              <a:rPr lang="en-GB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DrEICH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GB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new algorithm for extracting channel networks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9512" y="2037547"/>
            <a:ext cx="4652516" cy="3623701"/>
            <a:chOff x="179513" y="1988840"/>
            <a:chExt cx="5304734" cy="410445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9513" y="1988840"/>
              <a:ext cx="5304734" cy="4104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755576" y="2204864"/>
              <a:ext cx="28803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9" r="54383" b="12124"/>
          <a:stretch/>
        </p:blipFill>
        <p:spPr bwMode="auto">
          <a:xfrm>
            <a:off x="5008068" y="2037547"/>
            <a:ext cx="4135932" cy="362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989" y="2036282"/>
            <a:ext cx="963260" cy="44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03504" y="5807005"/>
            <a:ext cx="4140496" cy="64633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drainage network resulting from DrEICH algorithm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5807005"/>
            <a:ext cx="4652516" cy="64633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 plot showing predicted channel head location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ction Button: Forward or Next 13">
            <a:hlinkClick r:id="" action="ppaction://hlinkshowjump?jump=nextslide" highlightClick="1"/>
          </p:cNvPr>
          <p:cNvSpPr/>
          <p:nvPr/>
        </p:nvSpPr>
        <p:spPr>
          <a:xfrm>
            <a:off x="8633606" y="6548755"/>
            <a:ext cx="504056" cy="28803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39952" y="6513621"/>
            <a:ext cx="3436589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to continue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668344" y="6698287"/>
            <a:ext cx="90999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0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3938"/>
            <a:ext cx="9182332" cy="6886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" y="1316827"/>
            <a:ext cx="3329298" cy="457211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total of 167 channel heads were mapped at 5 field sites across the USA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Creek, Ohio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 Bailey Run, Ohio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Cascade Ridge, Feather River, California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Bald Rock Basin, Feather River, California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Piedmont, Virginia (data made publicly available by Julian et al., 2012)</a:t>
            </a:r>
          </a:p>
          <a:p>
            <a:pPr marL="457200" indent="-457200">
              <a:buAutoNum type="alphaLcParenR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 LiDAR-generated DEMs were available for each field site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903" r="2020" b="6578"/>
          <a:stretch/>
        </p:blipFill>
        <p:spPr>
          <a:xfrm>
            <a:off x="3329298" y="1314545"/>
            <a:ext cx="5853033" cy="4574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23938"/>
            <a:ext cx="9182332" cy="134076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0200" y="1"/>
            <a:ext cx="9116466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sites and channel head mapping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hlinkClick r:id="rId4" action="ppaction://hlinksldjump"/>
          </p:cNvPr>
          <p:cNvSpPr txBox="1"/>
          <p:nvPr/>
        </p:nvSpPr>
        <p:spPr>
          <a:xfrm>
            <a:off x="7512471" y="2173270"/>
            <a:ext cx="5760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5856" y="2495118"/>
            <a:ext cx="5760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C+D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2646" y="3254496"/>
            <a:ext cx="5760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5534" y="312040"/>
            <a:ext cx="8820472" cy="61926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916449" y="568685"/>
            <a:ext cx="350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Piedmont, Virginia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728" y="5437362"/>
            <a:ext cx="38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image to open Google Maps</a:t>
            </a:r>
            <a:endParaRPr lang="en-GB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19129" r="7924" b="20233"/>
          <a:stretch/>
        </p:blipFill>
        <p:spPr>
          <a:xfrm>
            <a:off x="323528" y="1427691"/>
            <a:ext cx="3864770" cy="3940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3339" r="3063" b="1677"/>
          <a:stretch/>
        </p:blipFill>
        <p:spPr>
          <a:xfrm>
            <a:off x="4253499" y="1731771"/>
            <a:ext cx="4694821" cy="3332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24045" y="5157192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 circles: field mapped channel heads</a:t>
            </a:r>
          </a:p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Blue: low slopes</a:t>
            </a:r>
          </a:p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Red: high slopes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4665" y="1314545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Shaded slope map of Piedmont field site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4053" y="5949798"/>
            <a:ext cx="2209789" cy="92333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map of field sites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ction Button: Back or Previous 22">
            <a:hlinkClick r:id="rId8" action="ppaction://hlinksldjump" highlightClick="1"/>
          </p:cNvPr>
          <p:cNvSpPr/>
          <p:nvPr/>
        </p:nvSpPr>
        <p:spPr>
          <a:xfrm>
            <a:off x="875201" y="6294857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5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3"/>
            <a:ext cx="9271000" cy="83670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628" y="1"/>
            <a:ext cx="91440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Results: Error Histograms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5" y="908719"/>
            <a:ext cx="7776864" cy="586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031335" y="2799606"/>
            <a:ext cx="1099456" cy="175432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DrEICH method</a:t>
            </a:r>
          </a:p>
          <a:p>
            <a:pPr algn="ctr"/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ction Button: Back or Previous 8">
            <a:hlinkClick r:id="rId4" action="ppaction://hlinksldjump" highlightClick="1"/>
          </p:cNvPr>
          <p:cNvSpPr/>
          <p:nvPr/>
        </p:nvSpPr>
        <p:spPr>
          <a:xfrm>
            <a:off x="8203021" y="3838790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8031335" y="917897"/>
            <a:ext cx="1099456" cy="175432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pPr algn="ctr"/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31335" y="4725144"/>
            <a:ext cx="1099456" cy="175432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Pelletier method</a:t>
            </a:r>
          </a:p>
          <a:p>
            <a:pPr algn="ctr"/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ction Button: Home 11">
            <a:hlinkClick r:id="rId5" action="ppaction://hlinksldjump" highlightClick="1"/>
          </p:cNvPr>
          <p:cNvSpPr/>
          <p:nvPr/>
        </p:nvSpPr>
        <p:spPr>
          <a:xfrm>
            <a:off x="8753003" y="6510917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ction Button: Back or Previous 12">
            <a:hlinkClick r:id="rId6" action="ppaction://hlinksldjump" highlightClick="1"/>
          </p:cNvPr>
          <p:cNvSpPr/>
          <p:nvPr/>
        </p:nvSpPr>
        <p:spPr>
          <a:xfrm>
            <a:off x="8185813" y="1988840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ction Button: Back or Previous 13">
            <a:hlinkClick r:id="rId7" action="ppaction://hlinksldjump" highlightClick="1"/>
          </p:cNvPr>
          <p:cNvSpPr/>
          <p:nvPr/>
        </p:nvSpPr>
        <p:spPr>
          <a:xfrm>
            <a:off x="8185813" y="5733256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36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1213" y="1916832"/>
            <a:ext cx="9269787" cy="2785246"/>
            <a:chOff x="0" y="683393"/>
            <a:chExt cx="9269787" cy="2785246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83393"/>
              <a:ext cx="3119475" cy="27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3082934" y="683394"/>
              <a:ext cx="3209639" cy="2785245"/>
              <a:chOff x="4832204" y="1340768"/>
              <a:chExt cx="4258044" cy="3673766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79" r="54383" b="12124"/>
              <a:stretch/>
            </p:blipFill>
            <p:spPr bwMode="auto">
              <a:xfrm>
                <a:off x="4832204" y="1340768"/>
                <a:ext cx="4258044" cy="3673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048" y="1887335"/>
                <a:ext cx="1008112" cy="46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683394"/>
              <a:ext cx="3113611" cy="2785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0" y="3"/>
            <a:ext cx="9271000" cy="126875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3628" y="216025"/>
            <a:ext cx="91440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Results: Drainage Networks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2846" y="4959397"/>
            <a:ext cx="2519883" cy="1200329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DrEICH method</a:t>
            </a:r>
          </a:p>
          <a:p>
            <a:pPr algn="ctr"/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ction Button: Back or Previous 15">
            <a:hlinkClick r:id="rId7" action="ppaction://hlinksldjump" highlightClick="1"/>
          </p:cNvPr>
          <p:cNvSpPr/>
          <p:nvPr/>
        </p:nvSpPr>
        <p:spPr>
          <a:xfrm>
            <a:off x="4184746" y="5401376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00810" y="4959398"/>
            <a:ext cx="2520280" cy="1200329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</a:t>
            </a:r>
            <a:r>
              <a:rPr lang="en-GB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pPr algn="ctr"/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66935" y="4959398"/>
            <a:ext cx="2494517" cy="1200329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Pelletier method</a:t>
            </a:r>
          </a:p>
          <a:p>
            <a:pPr algn="ctr"/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ction Button: Back or Previous 18">
            <a:hlinkClick r:id="rId8" action="ppaction://hlinksldjump" highlightClick="1"/>
          </p:cNvPr>
          <p:cNvSpPr/>
          <p:nvPr/>
        </p:nvSpPr>
        <p:spPr>
          <a:xfrm>
            <a:off x="1043608" y="5401551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ction Button: Back or Previous 19">
            <a:hlinkClick r:id="rId9" action="ppaction://hlinksldjump" highlightClick="1"/>
          </p:cNvPr>
          <p:cNvSpPr/>
          <p:nvPr/>
        </p:nvSpPr>
        <p:spPr>
          <a:xfrm>
            <a:off x="7336151" y="5401376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ction Button: Home 20">
            <a:hlinkClick r:id="rId10" action="ppaction://hlinksldjump" highlightClick="1"/>
          </p:cNvPr>
          <p:cNvSpPr/>
          <p:nvPr/>
        </p:nvSpPr>
        <p:spPr>
          <a:xfrm>
            <a:off x="8753003" y="6510917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79512" y="1916833"/>
            <a:ext cx="1114197" cy="33855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0549" y="1916833"/>
            <a:ext cx="1114197" cy="36933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DrEICH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93786" y="1916832"/>
            <a:ext cx="1114197" cy="36933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Pelletier</a:t>
            </a:r>
          </a:p>
        </p:txBody>
      </p:sp>
    </p:spTree>
    <p:extLst>
      <p:ext uri="{BB962C8B-B14F-4D97-AF65-F5344CB8AC3E}">
        <p14:creationId xmlns:p14="http://schemas.microsoft.com/office/powerpoint/2010/main" val="405516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09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-2090"/>
            <a:ext cx="9271000" cy="148687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2009"/>
            <a:ext cx="9271000" cy="133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different methods of extracting channel heads</a:t>
            </a:r>
            <a:endParaRPr lang="en-GB" sz="1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6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Fiona </a:t>
            </a:r>
            <a:r>
              <a:rPr lang="en-GB" sz="6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Clubb</a:t>
            </a:r>
            <a:r>
              <a:rPr lang="en-GB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Simon </a:t>
            </a:r>
            <a:r>
              <a:rPr lang="en-GB" sz="6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Mudd</a:t>
            </a:r>
            <a:r>
              <a:rPr lang="en-GB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David </a:t>
            </a:r>
            <a:r>
              <a:rPr lang="en-GB" sz="6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Milodowski</a:t>
            </a:r>
            <a:r>
              <a:rPr lang="en-GB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(Edinburgh), </a:t>
            </a: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Martin </a:t>
            </a:r>
            <a:r>
              <a:rPr lang="en-GB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Hurst (BGS), </a:t>
            </a:r>
            <a:r>
              <a:rPr lang="en-GB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Louise </a:t>
            </a:r>
            <a:r>
              <a:rPr lang="en-GB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Slater</a:t>
            </a:r>
            <a:r>
              <a:rPr lang="en-GB" sz="6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6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(St Andrews)</a:t>
            </a:r>
            <a:endParaRPr lang="en-GB" sz="3200" b="1" dirty="0"/>
          </a:p>
          <a:p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6414" y="1613699"/>
            <a:ext cx="3238172" cy="203132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an image below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view the methodology of each program as well as the results of testing against mapped channel heads from each field site. </a:t>
            </a:r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button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go back to this slide.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hlinkClick r:id="" action="ppaction://hlinkshowjump?jump=nextslide"/>
          </p:cNvPr>
          <p:cNvSpPr txBox="1"/>
          <p:nvPr/>
        </p:nvSpPr>
        <p:spPr>
          <a:xfrm>
            <a:off x="192188" y="1558533"/>
            <a:ext cx="2444162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sites and channel head mapping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hlinkClick r:id="rId3" action="ppaction://hlinksldjump"/>
          </p:cNvPr>
          <p:cNvSpPr txBox="1"/>
          <p:nvPr/>
        </p:nvSpPr>
        <p:spPr>
          <a:xfrm>
            <a:off x="3492059" y="4179109"/>
            <a:ext cx="2304256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DrEICH algorithm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7731336" y="4166535"/>
            <a:ext cx="1412664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GeoNet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2.0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5" action="ppaction://hlinksldjump"/>
          </p:cNvPr>
          <p:cNvSpPr txBox="1"/>
          <p:nvPr/>
        </p:nvSpPr>
        <p:spPr>
          <a:xfrm>
            <a:off x="7127776" y="1516722"/>
            <a:ext cx="2016224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Pelletier (2013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hlinkClick r:id="rId6" action="ppaction://hlinksldjump"/>
          </p:cNvPr>
          <p:cNvSpPr txBox="1"/>
          <p:nvPr/>
        </p:nvSpPr>
        <p:spPr>
          <a:xfrm>
            <a:off x="153398" y="4006805"/>
            <a:ext cx="292144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Slope-area scaling relationships and thresholds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/>
          <a:srcRect l="2588"/>
          <a:stretch>
            <a:fillRect/>
          </a:stretch>
        </p:blipFill>
        <p:spPr bwMode="auto">
          <a:xfrm>
            <a:off x="153398" y="4581128"/>
            <a:ext cx="2921440" cy="231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2765636" y="3582895"/>
            <a:ext cx="151518" cy="3129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00351" y="3701562"/>
            <a:ext cx="0" cy="3884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84168" y="3701562"/>
            <a:ext cx="408292" cy="6650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8" y="2150249"/>
            <a:ext cx="2444162" cy="185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H="1">
            <a:off x="2636350" y="2471421"/>
            <a:ext cx="28697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95536" y="2204864"/>
            <a:ext cx="21602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03548" y="4725144"/>
            <a:ext cx="21602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9" r="54383" b="12124"/>
          <a:stretch/>
        </p:blipFill>
        <p:spPr bwMode="auto">
          <a:xfrm>
            <a:off x="3348223" y="4556059"/>
            <a:ext cx="2591929" cy="227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27" y="4893917"/>
            <a:ext cx="613651" cy="28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24" y="4538430"/>
            <a:ext cx="2563176" cy="228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51" y="1864743"/>
            <a:ext cx="2553649" cy="22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6274309" y="2500446"/>
            <a:ext cx="30651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2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3938"/>
            <a:ext cx="9182332" cy="6886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" y="1316827"/>
            <a:ext cx="3329298" cy="457211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total of 167 channel heads were mapped at 5 field sites across the USA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Creek, Ohio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 Bailey Run, Ohio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Cascade Ridge, Feather River, California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Bald Rock Basin, Feather River, California</a:t>
            </a:r>
          </a:p>
          <a:p>
            <a:pPr marL="457200" indent="-457200">
              <a:buAutoNum type="alphaLcParenR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Piedmont, Virginia (data made publicly available by Julian et al., 2012)</a:t>
            </a:r>
          </a:p>
          <a:p>
            <a:pPr marL="457200" indent="-457200">
              <a:buAutoNum type="alphaLcParenR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 LiDAR-generated DEMs were available for each field site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0112" y="6288839"/>
            <a:ext cx="3068372" cy="369332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Channel head mapping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8028384" y="6314130"/>
            <a:ext cx="504056" cy="28803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ction Button: Home 12">
            <a:hlinkClick r:id="rId3" action="ppaction://hlinksldjump" highlightClick="1"/>
          </p:cNvPr>
          <p:cNvSpPr/>
          <p:nvPr/>
        </p:nvSpPr>
        <p:spPr>
          <a:xfrm>
            <a:off x="8750263" y="6282329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903" r="2020" b="6578"/>
          <a:stretch/>
        </p:blipFill>
        <p:spPr>
          <a:xfrm>
            <a:off x="3329298" y="1314545"/>
            <a:ext cx="5853033" cy="457439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-23938"/>
            <a:ext cx="9182332" cy="134076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10200" y="1"/>
            <a:ext cx="9116466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sites and channel head mapping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1920" y="141277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3336170" y="5445224"/>
            <a:ext cx="5768380" cy="369332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letters above to view details about each field site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hlinkClick r:id="rId5" action="ppaction://hlinksldjump"/>
          </p:cNvPr>
          <p:cNvSpPr txBox="1"/>
          <p:nvPr/>
        </p:nvSpPr>
        <p:spPr>
          <a:xfrm>
            <a:off x="7452320" y="2187341"/>
            <a:ext cx="57606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6" action="ppaction://hlinksldjump"/>
          </p:cNvPr>
          <p:cNvSpPr txBox="1"/>
          <p:nvPr/>
        </p:nvSpPr>
        <p:spPr>
          <a:xfrm>
            <a:off x="3336170" y="2509270"/>
            <a:ext cx="64807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C+D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7" action="ppaction://hlinksldjump"/>
          </p:cNvPr>
          <p:cNvSpPr txBox="1"/>
          <p:nvPr/>
        </p:nvSpPr>
        <p:spPr>
          <a:xfrm>
            <a:off x="8412646" y="3254496"/>
            <a:ext cx="33761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GB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ction Button: Back or Previous 2">
            <a:hlinkClick r:id="" action="ppaction://hlinkshowjump?jump=previousslide" highlightClick="1"/>
          </p:cNvPr>
          <p:cNvSpPr/>
          <p:nvPr/>
        </p:nvSpPr>
        <p:spPr>
          <a:xfrm>
            <a:off x="4860032" y="6282870"/>
            <a:ext cx="576064" cy="38181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32326" y="6030362"/>
            <a:ext cx="2999514" cy="64633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these buttons </a:t>
            </a:r>
          </a:p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navigate the presentation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3499" y="6473775"/>
            <a:ext cx="143493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977712" y="5013176"/>
            <a:ext cx="0" cy="41929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04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09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3"/>
            <a:ext cx="9271000" cy="134076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0200" y="1"/>
            <a:ext cx="9144000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sites and channel head mapping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ction Button: Home 6">
            <a:hlinkClick r:id="rId3" action="ppaction://hlinksldjump" highlightClick="1"/>
          </p:cNvPr>
          <p:cNvSpPr/>
          <p:nvPr/>
        </p:nvSpPr>
        <p:spPr>
          <a:xfrm>
            <a:off x="8673430" y="6503970"/>
            <a:ext cx="432048" cy="383389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292" y="1844824"/>
            <a:ext cx="593220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075844" y="1458891"/>
            <a:ext cx="3068156" cy="501675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channel head can be defined as: “the upslope limit of erosion and concentration of flow within steepened banks” (Montgomery and Dietrich, 1989)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 for features such as: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Fluvial bedrock incision or polishing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Sorting of sediment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of pine needles along the flow direction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Valley shape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292" y="5805264"/>
            <a:ext cx="5932203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Feather River, California	        Mid Bailey Run, Ohio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6241028"/>
            <a:ext cx="2999514" cy="64633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these buttons </a:t>
            </a:r>
          </a:p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navigate the presentation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652120" y="6694875"/>
            <a:ext cx="2155014" cy="78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7956376" y="6503970"/>
            <a:ext cx="576064" cy="38181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77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3"/>
            <a:ext cx="9271000" cy="155678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500" y="209712"/>
            <a:ext cx="9144000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Slope-area scaling relationships and thresholds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ction Button: Home 7">
            <a:hlinkClick r:id="rId4" action="ppaction://hlinksldjump" highlightClick="1"/>
          </p:cNvPr>
          <p:cNvSpPr/>
          <p:nvPr/>
        </p:nvSpPr>
        <p:spPr>
          <a:xfrm>
            <a:off x="8720210" y="6411391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/>
          <a:srcRect l="2588"/>
          <a:stretch>
            <a:fillRect/>
          </a:stretch>
        </p:blipFill>
        <p:spPr bwMode="auto">
          <a:xfrm>
            <a:off x="4366445" y="1772816"/>
            <a:ext cx="4753599" cy="377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905362" y="2028073"/>
            <a:ext cx="2160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79512" y="1772816"/>
            <a:ext cx="4032448" cy="452431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Hillslope-valley transition is predicted to occur at the transition between fluvial and hillslope scaling. 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values can be extracted by averaging the slope and drainage area at observed channel heads. Two different threshold values (T) were tested:</a:t>
            </a: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A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A is the mean drainage area of the mapped channel heads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AS</a:t>
            </a:r>
            <a:r>
              <a:rPr lang="en-GB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S is the mean slope of the mapped channel heads</a:t>
            </a:r>
          </a:p>
          <a:p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GB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Orlandini</a:t>
            </a:r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0032" y="6424411"/>
            <a:ext cx="3716444" cy="36933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Results of slope-area analysis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ction Button: Forward or Next 14">
            <a:hlinkClick r:id="" action="ppaction://hlinkshowjump?jump=nextslide" highlightClick="1"/>
          </p:cNvPr>
          <p:cNvSpPr/>
          <p:nvPr/>
        </p:nvSpPr>
        <p:spPr>
          <a:xfrm>
            <a:off x="7962220" y="6465061"/>
            <a:ext cx="504056" cy="28803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ction Button: Back or Previous 15">
            <a:hlinkClick r:id="rId4" action="ppaction://hlinksldjump" highlightClick="1"/>
          </p:cNvPr>
          <p:cNvSpPr/>
          <p:nvPr/>
        </p:nvSpPr>
        <p:spPr>
          <a:xfrm>
            <a:off x="4197474" y="6411391"/>
            <a:ext cx="576064" cy="38181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93254" y="6285911"/>
            <a:ext cx="2952328" cy="64633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these buttons </a:t>
            </a:r>
          </a:p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navigate the presentation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275856" y="6630086"/>
            <a:ext cx="792088" cy="846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"/>
            <a:ext cx="9271000" cy="115365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3500" y="16284"/>
            <a:ext cx="9144000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Slope-area scaling relationships and thresholds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:\Users\Fiona\Python\slope_area_plots\slope_area_plot_multiple_dinf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/>
          <a:srcRect l="3818" t="5048" r="6235"/>
          <a:stretch>
            <a:fillRect/>
          </a:stretch>
        </p:blipFill>
        <p:spPr bwMode="auto">
          <a:xfrm>
            <a:off x="-2451" y="1522986"/>
            <a:ext cx="5043885" cy="399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-2450" y="1153654"/>
            <a:ext cx="5043885" cy="369332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Slope-area scaling relationships for each field site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ction Button: Home 11">
            <a:hlinkClick r:id="rId5" action="ppaction://hlinksldjump" highlightClick="1"/>
          </p:cNvPr>
          <p:cNvSpPr/>
          <p:nvPr/>
        </p:nvSpPr>
        <p:spPr>
          <a:xfrm>
            <a:off x="8766212" y="6447646"/>
            <a:ext cx="377788" cy="410354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41434" y="1153653"/>
            <a:ext cx="4229566" cy="2031325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for threshold values of </a:t>
            </a:r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GB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GB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mean distance between mapped and predicted channel heads for each field site was calculated.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values indicate that the predicted channel head was upstream of the mapped.</a:t>
            </a:r>
          </a:p>
          <a:p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937104"/>
              </p:ext>
            </p:extLst>
          </p:nvPr>
        </p:nvGraphicFramePr>
        <p:xfrm>
          <a:off x="5048004" y="3045545"/>
          <a:ext cx="4222995" cy="2472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368"/>
                <a:gridCol w="785474"/>
                <a:gridCol w="785474"/>
                <a:gridCol w="714067"/>
                <a:gridCol w="946612"/>
              </a:tblGrid>
              <a:tr h="6897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</a:t>
                      </a:r>
                      <a:r>
                        <a:rPr lang="en-GB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GB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Feather River</a:t>
                      </a:r>
                      <a:endParaRPr lang="en-GB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 Bailey Run</a:t>
                      </a:r>
                      <a:endParaRPr lang="en-GB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Indian Creek</a:t>
                      </a:r>
                      <a:endParaRPr lang="en-GB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Piedmont</a:t>
                      </a:r>
                      <a:endParaRPr lang="en-GB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7284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(m</a:t>
                      </a:r>
                      <a:r>
                        <a:rPr lang="en-GB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GB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12262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413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20816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7284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n-GB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GB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</a:t>
                      </a:r>
                      <a:r>
                        <a:rPr lang="en-GB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GB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1805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1721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88538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 for  A threshold(m)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-39 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-26</a:t>
                      </a:r>
                      <a:r>
                        <a:rPr lang="en-GB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-26</a:t>
                      </a:r>
                      <a:r>
                        <a:rPr lang="en-GB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-94 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38881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</a:t>
                      </a:r>
                      <a:r>
                        <a:rPr lang="en-GB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</a:t>
                      </a:r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</a:t>
                      </a:r>
                      <a:r>
                        <a:rPr lang="en-GB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GB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threshold(m)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-51 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-29 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-18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 </a:t>
                      </a:r>
                      <a:endParaRPr lang="en-GB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-2452" y="5506018"/>
            <a:ext cx="5043886" cy="132343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results show that slope-area plots and thresholds are not effective at predicting channel head locations across the DEM.  Furthermore, the calculation of the threshold values requires mapping of observed channel head locations.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ction Button: Back or Previous 12">
            <a:hlinkClick r:id="" action="ppaction://hlinkshowjump?jump=previousslide" highlightClick="1"/>
          </p:cNvPr>
          <p:cNvSpPr/>
          <p:nvPr/>
        </p:nvSpPr>
        <p:spPr>
          <a:xfrm>
            <a:off x="8056165" y="6447646"/>
            <a:ext cx="576064" cy="38181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121721" y="5568256"/>
            <a:ext cx="2952328" cy="64633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these buttons </a:t>
            </a:r>
          </a:p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navigate the presentation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156217" y="6309320"/>
            <a:ext cx="770418" cy="35702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69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3"/>
            <a:ext cx="9271000" cy="155678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500" y="209712"/>
            <a:ext cx="9144000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ainage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xtraction by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dentifying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hannel </a:t>
            </a:r>
            <a:r>
              <a:rPr lang="en-GB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eads (DrEICH)</a:t>
            </a:r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9512" y="1619111"/>
                <a:ext cx="3672408" cy="4772076"/>
              </a:xfrm>
              <a:prstGeom prst="rect">
                <a:avLst/>
              </a:prstGeom>
              <a:solidFill>
                <a:schemeClr val="bg1">
                  <a:alpha val="8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Methodology</a:t>
                </a:r>
              </a:p>
              <a:p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transforming river long profiles using the integral method.</a:t>
                </a:r>
                <a:endPara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Steady-state stream power law results in the following expression for channel slope:</a:t>
                </a:r>
                <a:endPara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12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/>
                                </a:rPr>
                                <m:t>𝑑𝑧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en-GB" sz="12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2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i="1">
                                      <a:latin typeface="Cambria Math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GB" sz="1200" i="1">
                                      <a:latin typeface="Cambria Math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GB" sz="1200" i="1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GB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1200" i="1">
                              <a:latin typeface="Cambria Math"/>
                            </a:rPr>
                            <m:t>(</m:t>
                          </m:r>
                          <m:r>
                            <a:rPr lang="en-GB" sz="1200" i="1">
                              <a:latin typeface="Cambria Math"/>
                            </a:rPr>
                            <m:t>𝑥</m:t>
                          </m:r>
                          <m:r>
                            <a:rPr lang="en-GB" sz="12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GB" sz="12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Integrating this leads to the following equation for a river profile if spatially constant uplift rates and </a:t>
                </a:r>
                <a:r>
                  <a:rPr lang="en-GB" sz="12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erodibility</a:t>
                </a:r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assumed: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GB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GB" sz="1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GB" sz="12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i="1">
                                      <a:latin typeface="Cambria Math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GB" sz="1200" i="1">
                                      <a:latin typeface="Cambria Math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nary>
                        <m:naryPr>
                          <m:limLoc m:val="subSup"/>
                          <m:ctrlPr>
                            <a:rPr lang="en-GB" sz="1200" i="1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sub>
                        <m:sup>
                          <m:r>
                            <a:rPr lang="en-GB" sz="1200" i="1">
                              <a:latin typeface="Cambria Math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sz="12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GB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2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200" i="1">
                                          <a:latin typeface="Cambria Math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GB" sz="1200" i="1">
                                          <a:latin typeface="Cambria Math"/>
                                        </a:rPr>
                                        <m:t>𝑛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reference drainage area (A</a:t>
                </a:r>
                <a:r>
                  <a:rPr lang="en-GB" sz="12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introduced to normalise the profiles: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GB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GB" sz="1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GB" sz="12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i="1">
                                      <a:latin typeface="Cambria Math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GB" sz="1200" i="1">
                                      <a:latin typeface="Cambria Math"/>
                                    </a:rPr>
                                    <m:t>𝐾</m:t>
                                  </m:r>
                                  <m:sSup>
                                    <m:sSup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GB" sz="12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GB" sz="1200" i="1">
                          <a:latin typeface="Cambria Math"/>
                        </a:rPr>
                        <m:t>𝜒</m:t>
                      </m:r>
                      <m:r>
                        <a:rPr lang="en-GB" sz="1200" i="1">
                          <a:latin typeface="Cambria Math"/>
                        </a:rPr>
                        <m:t> ,</m:t>
                      </m:r>
                    </m:oMath>
                  </m:oMathPara>
                </a14:m>
                <a:endParaRPr lang="en-GB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the longitudinal coordinate chi </a:t>
                </a:r>
                <a:r>
                  <a:rPr lang="el-GR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χ</a:t>
                </a:r>
                <a:r>
                  <a:rPr lang="en-GB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/>
                        </a:rPr>
                        <m:t>𝜒</m:t>
                      </m:r>
                      <m:r>
                        <a:rPr lang="en-GB" sz="1200" i="1">
                          <a:latin typeface="Cambria Math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en-GB" sz="1200" i="1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sub>
                        <m:sup>
                          <m:r>
                            <a:rPr lang="en-GB" sz="1200" i="1">
                              <a:latin typeface="Cambria Math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en-GB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1200" i="1">
                                          <a:latin typeface="Cambria Math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1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i="1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GB" sz="1200" i="1"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GB" sz="1200" i="1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619111"/>
                <a:ext cx="3672408" cy="4772076"/>
              </a:xfrm>
              <a:prstGeom prst="rect">
                <a:avLst/>
              </a:prstGeom>
              <a:blipFill rotWithShape="1">
                <a:blip r:embed="rId3"/>
                <a:stretch>
                  <a:fillRect l="-1327" t="-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ction Button: Home 7">
            <a:hlinkClick r:id="rId4" action="ppaction://hlinksldjump" highlightClick="1"/>
          </p:cNvPr>
          <p:cNvSpPr/>
          <p:nvPr/>
        </p:nvSpPr>
        <p:spPr>
          <a:xfrm>
            <a:off x="179512" y="6475648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5"/>
          <a:srcRect r="67140"/>
          <a:stretch>
            <a:fillRect/>
          </a:stretch>
        </p:blipFill>
        <p:spPr>
          <a:xfrm>
            <a:off x="3991857" y="1619111"/>
            <a:ext cx="2408830" cy="2458145"/>
          </a:xfrm>
          <a:prstGeom prst="rect">
            <a:avLst/>
          </a:prstGeom>
          <a:ln>
            <a:noFill/>
          </a:ln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5"/>
          <a:srcRect l="65062"/>
          <a:stretch>
            <a:fillRect/>
          </a:stretch>
        </p:blipFill>
        <p:spPr bwMode="auto">
          <a:xfrm>
            <a:off x="6397213" y="1619111"/>
            <a:ext cx="2557893" cy="2455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20944" y="4077256"/>
            <a:ext cx="3220337" cy="2491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51920" y="4286725"/>
            <a:ext cx="1728192" cy="2092881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DrEICH assumes the chi profile is made up of 2 segments: a linear channel segment and a non-linear hillslope segment.</a:t>
            </a:r>
            <a:endParaRPr lang="en-GB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Channel head is located at the transition point between the two segments.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4133" y="6483520"/>
            <a:ext cx="3716444" cy="36933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Results of DrEICH algorithm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ction Button: Forward or Next 13">
            <a:hlinkClick r:id="" action="ppaction://hlinkshowjump?jump=nextslide" highlightClick="1"/>
          </p:cNvPr>
          <p:cNvSpPr/>
          <p:nvPr/>
        </p:nvSpPr>
        <p:spPr>
          <a:xfrm>
            <a:off x="4572000" y="6522808"/>
            <a:ext cx="504056" cy="288032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7092280" y="1619111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Perron and </a:t>
            </a:r>
            <a:r>
              <a:rPr lang="en-GB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Royden</a:t>
            </a:r>
            <a:r>
              <a:rPr lang="en-GB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2012</a:t>
            </a:r>
            <a:endParaRPr lang="en-GB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ction Button: Back or Previous 15">
            <a:hlinkClick r:id="rId4" action="ppaction://hlinksldjump" highlightClick="1"/>
          </p:cNvPr>
          <p:cNvSpPr/>
          <p:nvPr/>
        </p:nvSpPr>
        <p:spPr>
          <a:xfrm>
            <a:off x="755576" y="6476189"/>
            <a:ext cx="576064" cy="381811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560155" y="6522808"/>
            <a:ext cx="1614954" cy="36933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Navigate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243178" y="6688184"/>
            <a:ext cx="477766" cy="1929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6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00" cy="6953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"/>
            <a:ext cx="9271000" cy="103797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500" y="-99392"/>
            <a:ext cx="9144000" cy="113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ainage </a:t>
            </a:r>
            <a:r>
              <a:rPr lang="en-GB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xtraction by </a:t>
            </a:r>
            <a:r>
              <a:rPr lang="en-GB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dentifying </a:t>
            </a:r>
            <a:r>
              <a:rPr lang="en-GB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hannel </a:t>
            </a:r>
            <a:r>
              <a:rPr lang="en-GB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eads (DrEICH)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" y="1090331"/>
            <a:ext cx="7128792" cy="536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500" y="6511671"/>
            <a:ext cx="7146304" cy="338554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chi plots for basins with mapped channel heads in Indian Creek, OH.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1917" y="2618328"/>
            <a:ext cx="1800200" cy="1477328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Catchment-wide results of the DrEICH method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ction Button: Forward or Next 9">
            <a:hlinkClick r:id="" action="ppaction://hlinkshowjump?jump=nextslide" highlightClick="1"/>
          </p:cNvPr>
          <p:cNvSpPr/>
          <p:nvPr/>
        </p:nvSpPr>
        <p:spPr>
          <a:xfrm>
            <a:off x="7833337" y="3562022"/>
            <a:ext cx="756084" cy="432048"/>
          </a:xfrm>
          <a:prstGeom prst="actionButtonForwardNex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ction Button: Home 10">
            <a:hlinkClick r:id="rId4" action="ppaction://hlinksldjump" highlightClick="1"/>
          </p:cNvPr>
          <p:cNvSpPr/>
          <p:nvPr/>
        </p:nvSpPr>
        <p:spPr>
          <a:xfrm>
            <a:off x="8754329" y="6475648"/>
            <a:ext cx="377788" cy="382352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324413" y="4265264"/>
            <a:ext cx="1820441" cy="1477328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to methodology</a:t>
            </a:r>
          </a:p>
          <a:p>
            <a:pPr algn="ctr"/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ction Button: Back or Previous 6">
            <a:hlinkClick r:id="" action="ppaction://hlinkshowjump?jump=previousslide" highlightClick="1"/>
          </p:cNvPr>
          <p:cNvSpPr/>
          <p:nvPr/>
        </p:nvSpPr>
        <p:spPr>
          <a:xfrm>
            <a:off x="7825834" y="4976097"/>
            <a:ext cx="756084" cy="456148"/>
          </a:xfrm>
          <a:prstGeom prst="actionButtonBackPrevio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7278165" y="1114370"/>
            <a:ext cx="1845594" cy="120032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these buttons </a:t>
            </a:r>
          </a:p>
          <a:p>
            <a:pPr algn="ctr"/>
            <a:r>
              <a:rPr lang="en-GB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navigate the presentation</a:t>
            </a:r>
            <a:endParaRPr lang="en-GB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934781" y="2073629"/>
            <a:ext cx="0" cy="48214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7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1546</TotalTime>
  <Words>1808</Words>
  <Application>Microsoft Office PowerPoint</Application>
  <PresentationFormat>On-screen Show (4:3)</PresentationFormat>
  <Paragraphs>280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Objective extraction of channel heads from high resolution topographic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 extraction of channel heads from high resolution topographic data</dc:title>
  <dc:creator>CLUBB Fiona</dc:creator>
  <cp:lastModifiedBy>Fiona</cp:lastModifiedBy>
  <cp:revision>79</cp:revision>
  <dcterms:created xsi:type="dcterms:W3CDTF">2014-04-08T10:50:42Z</dcterms:created>
  <dcterms:modified xsi:type="dcterms:W3CDTF">2014-04-29T08:37:59Z</dcterms:modified>
</cp:coreProperties>
</file>